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8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66FF66"/>
    <a:srgbClr val="00FFFF"/>
    <a:srgbClr val="EAEAEA"/>
    <a:srgbClr val="11C1FF"/>
    <a:srgbClr val="FFCC00"/>
    <a:srgbClr val="008000"/>
    <a:srgbClr val="FF6699"/>
    <a:srgbClr val="660066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Hoja1!$A$3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3</c:v>
              </c:pt>
            </c:strLit>
          </c:cat>
          <c:val>
            <c:numRef>
              <c:f>Hoja1!$B$3</c:f>
              <c:numCache>
                <c:formatCode>0</c:formatCode>
                <c:ptCount val="1"/>
                <c:pt idx="0">
                  <c:v>23.529411764705884</c:v>
                </c:pt>
              </c:numCache>
            </c:numRef>
          </c:val>
        </c:ser>
        <c:ser>
          <c:idx val="1"/>
          <c:order val="1"/>
          <c:tx>
            <c:strRef>
              <c:f>Hoja1!$A$4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3</c:v>
              </c:pt>
            </c:strLit>
          </c:cat>
          <c:val>
            <c:numRef>
              <c:f>Hoja1!$B$4</c:f>
              <c:numCache>
                <c:formatCode>0</c:formatCode>
                <c:ptCount val="1"/>
                <c:pt idx="0">
                  <c:v>76.470588235294116</c:v>
                </c:pt>
              </c:numCache>
            </c:numRef>
          </c:val>
        </c:ser>
        <c:shape val="box"/>
        <c:axId val="78708736"/>
        <c:axId val="78711040"/>
        <c:axId val="0"/>
      </c:bar3DChart>
      <c:catAx>
        <c:axId val="78708736"/>
        <c:scaling>
          <c:orientation val="minMax"/>
        </c:scaling>
        <c:axPos val="b"/>
        <c:tickLblPos val="nextTo"/>
        <c:crossAx val="78711040"/>
        <c:crosses val="autoZero"/>
        <c:auto val="1"/>
        <c:lblAlgn val="ctr"/>
        <c:lblOffset val="100"/>
      </c:catAx>
      <c:valAx>
        <c:axId val="78711040"/>
        <c:scaling>
          <c:orientation val="minMax"/>
        </c:scaling>
        <c:axPos val="l"/>
        <c:majorGridlines/>
        <c:numFmt formatCode="0" sourceLinked="1"/>
        <c:tickLblPos val="nextTo"/>
        <c:crossAx val="787087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Hoja1!$F$3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4</c:v>
              </c:pt>
            </c:strLit>
          </c:cat>
          <c:val>
            <c:numRef>
              <c:f>Hoja1!$G$3</c:f>
              <c:numCache>
                <c:formatCode>0</c:formatCode>
                <c:ptCount val="1"/>
                <c:pt idx="0">
                  <c:v>64.705882352941174</c:v>
                </c:pt>
              </c:numCache>
            </c:numRef>
          </c:val>
        </c:ser>
        <c:ser>
          <c:idx val="1"/>
          <c:order val="1"/>
          <c:tx>
            <c:strRef>
              <c:f>Hoja1!$F$4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4</c:v>
              </c:pt>
            </c:strLit>
          </c:cat>
          <c:val>
            <c:numRef>
              <c:f>Hoja1!$G$4</c:f>
              <c:numCache>
                <c:formatCode>0</c:formatCode>
                <c:ptCount val="1"/>
                <c:pt idx="0">
                  <c:v>35.294117647058826</c:v>
                </c:pt>
              </c:numCache>
            </c:numRef>
          </c:val>
        </c:ser>
        <c:shape val="box"/>
        <c:axId val="29627520"/>
        <c:axId val="29629056"/>
        <c:axId val="0"/>
      </c:bar3DChart>
      <c:catAx>
        <c:axId val="29627520"/>
        <c:scaling>
          <c:orientation val="minMax"/>
        </c:scaling>
        <c:axPos val="b"/>
        <c:tickLblPos val="nextTo"/>
        <c:crossAx val="29629056"/>
        <c:crosses val="autoZero"/>
        <c:auto val="1"/>
        <c:lblAlgn val="ctr"/>
        <c:lblOffset val="100"/>
      </c:catAx>
      <c:valAx>
        <c:axId val="29629056"/>
        <c:scaling>
          <c:orientation val="minMax"/>
        </c:scaling>
        <c:axPos val="l"/>
        <c:majorGridlines/>
        <c:numFmt formatCode="0" sourceLinked="1"/>
        <c:tickLblPos val="nextTo"/>
        <c:crossAx val="29627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Hoja1!$A$24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6</c:v>
              </c:pt>
            </c:strLit>
          </c:cat>
          <c:val>
            <c:numRef>
              <c:f>Hoja1!$B$24</c:f>
              <c:numCache>
                <c:formatCode>0</c:formatCode>
                <c:ptCount val="1"/>
                <c:pt idx="0">
                  <c:v>64.705882352941174</c:v>
                </c:pt>
              </c:numCache>
            </c:numRef>
          </c:val>
        </c:ser>
        <c:ser>
          <c:idx val="1"/>
          <c:order val="1"/>
          <c:tx>
            <c:strRef>
              <c:f>Hoja1!$A$25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6</c:v>
              </c:pt>
            </c:strLit>
          </c:cat>
          <c:val>
            <c:numRef>
              <c:f>Hoja1!$B$25</c:f>
              <c:numCache>
                <c:formatCode>0</c:formatCode>
                <c:ptCount val="1"/>
                <c:pt idx="0">
                  <c:v>5.882352941176471</c:v>
                </c:pt>
              </c:numCache>
            </c:numRef>
          </c:val>
        </c:ser>
        <c:ser>
          <c:idx val="2"/>
          <c:order val="2"/>
          <c:tx>
            <c:strRef>
              <c:f>Hoja1!$A$26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6</c:v>
              </c:pt>
            </c:strLit>
          </c:cat>
          <c:val>
            <c:numRef>
              <c:f>Hoja1!$B$26</c:f>
              <c:numCache>
                <c:formatCode>0</c:formatCode>
                <c:ptCount val="1"/>
                <c:pt idx="0">
                  <c:v>29.411764705882351</c:v>
                </c:pt>
              </c:numCache>
            </c:numRef>
          </c:val>
        </c:ser>
        <c:shape val="cylinder"/>
        <c:axId val="51613696"/>
        <c:axId val="51617152"/>
        <c:axId val="0"/>
      </c:bar3DChart>
      <c:catAx>
        <c:axId val="51613696"/>
        <c:scaling>
          <c:orientation val="minMax"/>
        </c:scaling>
        <c:axPos val="b"/>
        <c:tickLblPos val="nextTo"/>
        <c:crossAx val="51617152"/>
        <c:crosses val="autoZero"/>
        <c:auto val="1"/>
        <c:lblAlgn val="ctr"/>
        <c:lblOffset val="100"/>
      </c:catAx>
      <c:valAx>
        <c:axId val="51617152"/>
        <c:scaling>
          <c:orientation val="minMax"/>
        </c:scaling>
        <c:axPos val="l"/>
        <c:majorGridlines/>
        <c:numFmt formatCode="0" sourceLinked="1"/>
        <c:tickLblPos val="nextTo"/>
        <c:crossAx val="516136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s-ES" sz="1100" b="0" dirty="0" err="1"/>
              <a:t>Question</a:t>
            </a:r>
            <a:r>
              <a:rPr lang="es-ES" sz="1100" b="0" dirty="0"/>
              <a:t> 8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Hoja1!$G$23</c:f>
              <c:strCache>
                <c:ptCount val="1"/>
                <c:pt idx="0">
                  <c:v>Question 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99BC1A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  <c:showLeaderLines val="1"/>
          </c:dLbls>
          <c:cat>
            <c:strRef>
              <c:f>Hoja1!$F$24:$F$26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Hoja1!$G$24:$G$26</c:f>
              <c:numCache>
                <c:formatCode>0</c:formatCode>
                <c:ptCount val="3"/>
                <c:pt idx="0">
                  <c:v>105.88235294117646</c:v>
                </c:pt>
                <c:pt idx="1">
                  <c:v>169.41176470588235</c:v>
                </c:pt>
                <c:pt idx="2">
                  <c:v>84.705882352941174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es-ES"/>
        </a:p>
      </c:txPr>
    </c:legend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1100" b="0" i="0"/>
            </a:pPr>
            <a:r>
              <a:rPr lang="en-US" sz="1100" dirty="0"/>
              <a:t>Question </a:t>
            </a:r>
            <a:r>
              <a:rPr lang="en-US" sz="1100" dirty="0" smtClean="0"/>
              <a:t>9</a:t>
            </a:r>
          </a:p>
          <a:p>
            <a:pPr>
              <a:defRPr sz="1100" b="0" i="0"/>
            </a:pPr>
            <a:endParaRPr lang="en-US" sz="11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v>Question 9</c:v>
          </c:tx>
          <c:dPt>
            <c:idx val="0"/>
            <c:spPr>
              <a:solidFill>
                <a:srgbClr val="FFCC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  <c:showLeaderLines val="1"/>
          </c:dLbls>
          <c:cat>
            <c:strRef>
              <c:f>Hoja1!$A$46:$A$47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Hoja1!$B$46:$B$47</c:f>
              <c:numCache>
                <c:formatCode>0</c:formatCode>
                <c:ptCount val="2"/>
                <c:pt idx="0">
                  <c:v>84.705882352941174</c:v>
                </c:pt>
                <c:pt idx="1">
                  <c:v>275.29411764705884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es-ES"/>
        </a:p>
      </c:txPr>
    </c:legend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layout/>
      <c:txPr>
        <a:bodyPr/>
        <a:lstStyle/>
        <a:p>
          <a:pPr>
            <a:defRPr sz="1100" b="0"/>
          </a:pPr>
          <a:endParaRPr lang="es-E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v>Question 10</c:v>
          </c:tx>
          <c:spPr>
            <a:solidFill>
              <a:srgbClr val="660066"/>
            </a:solidFill>
          </c:spPr>
          <c:dPt>
            <c:idx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  <c:showLeaderLines val="1"/>
          </c:dLbls>
          <c:cat>
            <c:strRef>
              <c:f>Hoja1!$E$47:$E$48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Hoja1!$F$47:$F$48</c:f>
              <c:numCache>
                <c:formatCode>0</c:formatCode>
                <c:ptCount val="2"/>
                <c:pt idx="0">
                  <c:v>190.58823529411765</c:v>
                </c:pt>
                <c:pt idx="1">
                  <c:v>169.41176470588235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layout/>
      <c:txPr>
        <a:bodyPr/>
        <a:lstStyle/>
        <a:p>
          <a:pPr>
            <a:defRPr sz="1100" b="0"/>
          </a:pPr>
          <a:endParaRPr lang="es-E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v>Question 11</c:v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  <c:showLeaderLines val="1"/>
          </c:dLbls>
          <c:cat>
            <c:strRef>
              <c:f>Hoja1!$I$48:$I$49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Hoja1!$J$48:$J$49</c:f>
              <c:numCache>
                <c:formatCode>0</c:formatCode>
                <c:ptCount val="2"/>
                <c:pt idx="0">
                  <c:v>190.58823529411765</c:v>
                </c:pt>
                <c:pt idx="1">
                  <c:v>169.41176470588235</c:v>
                </c:pt>
              </c:numCache>
            </c:numRef>
          </c:val>
        </c:ser>
      </c:pie3DChart>
    </c:plotArea>
    <c:legend>
      <c:legendPos val="r"/>
      <c:layout/>
    </c:legend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Hoja1!$A$69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FF6699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13</c:v>
              </c:pt>
            </c:strLit>
          </c:cat>
          <c:val>
            <c:numRef>
              <c:f>Hoja1!$B$69</c:f>
              <c:numCache>
                <c:formatCode>0</c:formatCode>
                <c:ptCount val="1"/>
                <c:pt idx="0">
                  <c:v>94.117647058823536</c:v>
                </c:pt>
              </c:numCache>
            </c:numRef>
          </c:val>
        </c:ser>
        <c:ser>
          <c:idx val="1"/>
          <c:order val="1"/>
          <c:tx>
            <c:strRef>
              <c:f>Hoja1!$A$70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Lit>
              <c:ptCount val="1"/>
              <c:pt idx="0">
                <c:v>Question 13</c:v>
              </c:pt>
            </c:strLit>
          </c:cat>
          <c:val>
            <c:numRef>
              <c:f>Hoja1!$B$70</c:f>
              <c:numCache>
                <c:formatCode>0</c:formatCode>
                <c:ptCount val="1"/>
                <c:pt idx="0">
                  <c:v>5.882352941176471</c:v>
                </c:pt>
              </c:numCache>
            </c:numRef>
          </c:val>
        </c:ser>
        <c:shape val="pyramid"/>
        <c:axId val="55396224"/>
        <c:axId val="55506048"/>
        <c:axId val="0"/>
      </c:bar3DChart>
      <c:catAx>
        <c:axId val="55396224"/>
        <c:scaling>
          <c:orientation val="minMax"/>
        </c:scaling>
        <c:axPos val="b"/>
        <c:tickLblPos val="nextTo"/>
        <c:crossAx val="55506048"/>
        <c:crosses val="autoZero"/>
        <c:auto val="1"/>
        <c:lblAlgn val="ctr"/>
        <c:lblOffset val="100"/>
      </c:catAx>
      <c:valAx>
        <c:axId val="55506048"/>
        <c:scaling>
          <c:orientation val="minMax"/>
        </c:scaling>
        <c:axPos val="l"/>
        <c:majorGridlines/>
        <c:numFmt formatCode="0" sourceLinked="1"/>
        <c:tickLblPos val="nextTo"/>
        <c:crossAx val="55396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E3B82F-A945-4872-8E69-6C3A579C4422}" type="datetimeFigureOut">
              <a:rPr lang="es-ES" smtClean="0"/>
              <a:pPr/>
              <a:t>02/03/2015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021B34-D883-4F98-B9C7-76EFED0579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365104"/>
            <a:ext cx="8686800" cy="83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r>
              <a:rPr lang="es-ES" sz="5400" dirty="0" smtClean="0">
                <a:solidFill>
                  <a:srgbClr val="92D050"/>
                </a:solidFill>
              </a:rPr>
              <a:t>Work done by: Hamza,álvaro,eric y tomás.</a:t>
            </a:r>
            <a:endParaRPr lang="es-ES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Gráfico"/>
          <p:cNvGraphicFramePr/>
          <p:nvPr/>
        </p:nvGraphicFramePr>
        <p:xfrm>
          <a:off x="1547664" y="1340768"/>
          <a:ext cx="547260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Gráfico"/>
          <p:cNvGraphicFramePr/>
          <p:nvPr/>
        </p:nvGraphicFramePr>
        <p:xfrm>
          <a:off x="1115616" y="1340768"/>
          <a:ext cx="561662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8 Gráfico"/>
          <p:cNvGraphicFramePr/>
          <p:nvPr/>
        </p:nvGraphicFramePr>
        <p:xfrm>
          <a:off x="1547664" y="1268760"/>
          <a:ext cx="55446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contourW="12700">
              <a:contourClr>
                <a:srgbClr val="11C1FF"/>
              </a:contourClr>
            </a:sp3d>
          </a:bodyPr>
          <a:lstStyle/>
          <a:p>
            <a:pPr algn="ctr"/>
            <a:r>
              <a:rPr lang="es-ES" dirty="0" smtClean="0">
                <a:solidFill>
                  <a:srgbClr val="FFFF00"/>
                </a:solidFill>
              </a:rPr>
              <a:t>Conclusions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contourW="12700" prstMaterial="matte">
              <a:contourClr>
                <a:srgbClr val="00B050"/>
              </a:contourClr>
            </a:sp3d>
          </a:bodyPr>
          <a:lstStyle/>
          <a:p>
            <a:r>
              <a:rPr lang="es-ES" dirty="0" smtClean="0">
                <a:solidFill>
                  <a:srgbClr val="EAEAEA"/>
                </a:solidFill>
              </a:rPr>
              <a:t>The experience during the project has been good and the classroom enviroment during the poll could have been better.</a:t>
            </a:r>
            <a:endParaRPr lang="es-ES" dirty="0">
              <a:solidFill>
                <a:srgbClr val="EAEAE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00FFFF"/>
              </a:contourClr>
            </a:sp3d>
          </a:bodyPr>
          <a:lstStyle/>
          <a:p>
            <a:pPr algn="ctr"/>
            <a:r>
              <a:rPr lang="es-ES" sz="4800" dirty="0" smtClean="0">
                <a:solidFill>
                  <a:srgbClr val="FF7C80"/>
                </a:solidFill>
              </a:rPr>
              <a:t>Light and darkness</a:t>
            </a:r>
            <a:endParaRPr lang="es-ES" sz="4800" dirty="0">
              <a:solidFill>
                <a:srgbClr val="FF7C8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1470025"/>
          </a:xfrm>
        </p:spPr>
        <p:txBody>
          <a:bodyPr numCol="1">
            <a:noAutofit/>
            <a:scene3d>
              <a:camera prst="orthographicFront"/>
              <a:lightRig rig="threePt" dir="t"/>
            </a:scene3d>
            <a:sp3d extrusionH="57150" contourW="12700" prstMaterial="matte">
              <a:extrusionClr>
                <a:schemeClr val="accent3">
                  <a:lumMod val="60000"/>
                  <a:lumOff val="40000"/>
                </a:schemeClr>
              </a:extrusionClr>
              <a:contourClr>
                <a:srgbClr val="11C1FF"/>
              </a:contourClr>
            </a:sp3d>
          </a:bodyPr>
          <a:lstStyle/>
          <a:p>
            <a:r>
              <a:rPr lang="es-ES" sz="6000" dirty="0" smtClean="0">
                <a:solidFill>
                  <a:schemeClr val="accent6"/>
                </a:solidFill>
              </a:rPr>
              <a:t>The </a:t>
            </a:r>
            <a:r>
              <a:rPr lang="es-ES" sz="6000" dirty="0" err="1" smtClean="0">
                <a:solidFill>
                  <a:schemeClr val="accent6"/>
                </a:solidFill>
              </a:rPr>
              <a:t>last</a:t>
            </a:r>
            <a:r>
              <a:rPr lang="es-ES" sz="6000" dirty="0" smtClean="0">
                <a:solidFill>
                  <a:schemeClr val="accent6"/>
                </a:solidFill>
              </a:rPr>
              <a:t> Friday </a:t>
            </a:r>
            <a:r>
              <a:rPr lang="es-ES" sz="6000" dirty="0" err="1" smtClean="0">
                <a:solidFill>
                  <a:schemeClr val="accent6"/>
                </a:solidFill>
              </a:rPr>
              <a:t>we</a:t>
            </a:r>
            <a:r>
              <a:rPr lang="es-ES" sz="6000" dirty="0" smtClean="0">
                <a:solidFill>
                  <a:schemeClr val="accent6"/>
                </a:solidFill>
              </a:rPr>
              <a:t> </a:t>
            </a:r>
            <a:r>
              <a:rPr lang="es-ES" sz="6000" dirty="0" err="1" smtClean="0">
                <a:solidFill>
                  <a:schemeClr val="accent6"/>
                </a:solidFill>
              </a:rPr>
              <a:t>interviewed</a:t>
            </a:r>
            <a:r>
              <a:rPr lang="es-ES" sz="6000" dirty="0" smtClean="0">
                <a:solidFill>
                  <a:schemeClr val="accent6"/>
                </a:solidFill>
              </a:rPr>
              <a:t> 2ºPrc</a:t>
            </a:r>
            <a:endParaRPr lang="es-ES" sz="6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785926"/>
          </a:xfrm>
        </p:spPr>
        <p:txBody>
          <a:bodyPr numCol="1">
            <a:noAutofit/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a:bodyPr>
          <a:lstStyle/>
          <a:p>
            <a:pPr algn="ctr"/>
            <a:r>
              <a:rPr lang="es-ES" sz="4800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s-ES" sz="4800" dirty="0" err="1" smtClean="0">
                <a:solidFill>
                  <a:schemeClr val="tx2">
                    <a:lumMod val="50000"/>
                  </a:schemeClr>
                </a:solidFill>
              </a:rPr>
              <a:t>questions</a:t>
            </a:r>
            <a:r>
              <a:rPr lang="es-ES" sz="4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4800" dirty="0" err="1" smtClean="0">
                <a:solidFill>
                  <a:schemeClr val="tx2">
                    <a:lumMod val="50000"/>
                  </a:schemeClr>
                </a:solidFill>
              </a:rPr>
              <a:t>that</a:t>
            </a:r>
            <a:r>
              <a:rPr lang="es-ES" sz="4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4800" dirty="0" err="1" smtClean="0">
                <a:solidFill>
                  <a:schemeClr val="tx2">
                    <a:lumMod val="50000"/>
                  </a:schemeClr>
                </a:solidFill>
              </a:rPr>
              <a:t>we</a:t>
            </a:r>
            <a:r>
              <a:rPr lang="es-ES" sz="4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4800" dirty="0" err="1" smtClean="0">
                <a:solidFill>
                  <a:schemeClr val="tx2">
                    <a:lumMod val="50000"/>
                  </a:schemeClr>
                </a:solidFill>
              </a:rPr>
              <a:t>choose</a:t>
            </a:r>
            <a:r>
              <a:rPr lang="es-ES" sz="4800" dirty="0" smtClean="0">
                <a:solidFill>
                  <a:schemeClr val="tx2">
                    <a:lumMod val="50000"/>
                  </a:schemeClr>
                </a:solidFill>
              </a:rPr>
              <a:t> are: 3,4,6,8,9,10,11 and 13.</a:t>
            </a:r>
            <a:endParaRPr lang="es-ES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Gráfico"/>
          <p:cNvGraphicFramePr/>
          <p:nvPr/>
        </p:nvGraphicFramePr>
        <p:xfrm>
          <a:off x="1331640" y="1340768"/>
          <a:ext cx="612068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2 Gráfico"/>
          <p:cNvGraphicFramePr/>
          <p:nvPr/>
        </p:nvGraphicFramePr>
        <p:xfrm>
          <a:off x="1331640" y="1484784"/>
          <a:ext cx="640871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1475656" y="1412776"/>
          <a:ext cx="61926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4 Gráfico"/>
          <p:cNvGraphicFramePr/>
          <p:nvPr/>
        </p:nvGraphicFramePr>
        <p:xfrm>
          <a:off x="2195736" y="1268760"/>
          <a:ext cx="51845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Gráfico"/>
          <p:cNvGraphicFramePr/>
          <p:nvPr/>
        </p:nvGraphicFramePr>
        <p:xfrm>
          <a:off x="1763688" y="1124744"/>
          <a:ext cx="5400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57</Words>
  <Application>Microsoft Office PowerPoint</Application>
  <PresentationFormat>Presentación en pantalla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Viajes</vt:lpstr>
      <vt:lpstr>Work done by: Hamza,álvaro,eric y tomás.</vt:lpstr>
      <vt:lpstr>Light and darkness</vt:lpstr>
      <vt:lpstr>The last Friday we interviewed 2ºPrc</vt:lpstr>
      <vt:lpstr>The questions that we choose are: 3,4,6,8,9,10,11 and 13.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14</cp:revision>
  <dcterms:created xsi:type="dcterms:W3CDTF">2015-03-02T11:41:44Z</dcterms:created>
  <dcterms:modified xsi:type="dcterms:W3CDTF">2015-03-02T18:30:44Z</dcterms:modified>
</cp:coreProperties>
</file>