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429556B-D624-4A11-B37F-271749094F76}">
  <a:tblStyle styleId="{0429556B-D624-4A11-B37F-271749094F76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274" y="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00523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1.png"/><Relationship Id="rId3" Type="http://schemas.openxmlformats.org/officeDocument/2006/relationships/image" Target="../media/image15.jpg"/><Relationship Id="rId7" Type="http://schemas.openxmlformats.org/officeDocument/2006/relationships/image" Target="../media/image27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11" Type="http://schemas.openxmlformats.org/officeDocument/2006/relationships/image" Target="../media/image29.png"/><Relationship Id="rId5" Type="http://schemas.openxmlformats.org/officeDocument/2006/relationships/image" Target="../media/image25.png"/><Relationship Id="rId10" Type="http://schemas.openxmlformats.org/officeDocument/2006/relationships/image" Target="../media/image8.png"/><Relationship Id="rId4" Type="http://schemas.openxmlformats.org/officeDocument/2006/relationships/image" Target="../media/image24.png"/><Relationship Id="rId9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ctrTitle"/>
          </p:nvPr>
        </p:nvSpPr>
        <p:spPr>
          <a:xfrm>
            <a:off x="628575" y="3529275"/>
            <a:ext cx="7667700" cy="761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endParaRPr>
              <a:solidFill>
                <a:srgbClr val="C4FFB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ctr" rtl="0">
              <a:spcBef>
                <a:spcPts val="0"/>
              </a:spcBef>
              <a:buNone/>
            </a:pPr>
            <a:endParaRPr>
              <a:solidFill>
                <a:srgbClr val="C4FFB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ctr" rtl="0">
              <a:spcBef>
                <a:spcPts val="0"/>
              </a:spcBef>
              <a:buNone/>
            </a:pPr>
            <a:endParaRPr>
              <a:solidFill>
                <a:srgbClr val="C4FFB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ctr" rtl="0">
              <a:spcBef>
                <a:spcPts val="0"/>
              </a:spcBef>
              <a:buNone/>
            </a:pPr>
            <a:r>
              <a:rPr lang="es">
                <a:solidFill>
                  <a:srgbClr val="C4FFB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will happen to the Earth?</a:t>
            </a:r>
          </a:p>
          <a:p>
            <a:pPr algn="ctr" rtl="0">
              <a:spcBef>
                <a:spcPts val="0"/>
              </a:spcBef>
              <a:buNone/>
            </a:pPr>
            <a:endParaRPr>
              <a:solidFill>
                <a:srgbClr val="C4FFB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ctr" rtl="0">
              <a:spcBef>
                <a:spcPts val="0"/>
              </a:spcBef>
              <a:buNone/>
            </a:pPr>
            <a:endParaRPr sz="3000">
              <a:solidFill>
                <a:srgbClr val="F1C23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ctr" rtl="0">
              <a:spcBef>
                <a:spcPts val="0"/>
              </a:spcBef>
              <a:buNone/>
            </a:pPr>
            <a:endParaRPr sz="3000">
              <a:solidFill>
                <a:srgbClr val="F1C23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ctr" rtl="0">
              <a:spcBef>
                <a:spcPts val="0"/>
              </a:spcBef>
              <a:buNone/>
            </a:pPr>
            <a:endParaRPr sz="3000">
              <a:solidFill>
                <a:srgbClr val="F1C23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ctr" rtl="0">
              <a:spcBef>
                <a:spcPts val="0"/>
              </a:spcBef>
              <a:buNone/>
            </a:pPr>
            <a:endParaRPr sz="3000">
              <a:solidFill>
                <a:srgbClr val="F1C23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ctr" rtl="0">
              <a:spcBef>
                <a:spcPts val="0"/>
              </a:spcBef>
              <a:buNone/>
            </a:pPr>
            <a:r>
              <a:rPr lang="es" sz="3000">
                <a:solidFill>
                  <a:srgbClr val="F1C232"/>
                </a:solidFill>
                <a:latin typeface="Comic Sans MS"/>
                <a:ea typeface="Comic Sans MS"/>
                <a:cs typeface="Comic Sans MS"/>
                <a:sym typeface="Comic Sans MS"/>
              </a:rPr>
              <a:t>Results of 4 ESO survey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-1331975" y="2379850"/>
            <a:ext cx="8229600" cy="512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sz="2400">
              <a:solidFill>
                <a:srgbClr val="9900FF"/>
              </a:solidFill>
              <a:latin typeface="Impact"/>
              <a:ea typeface="Impact"/>
              <a:cs typeface="Impact"/>
              <a:sym typeface="Impact"/>
            </a:endParaRPr>
          </a:p>
          <a:p>
            <a:pPr>
              <a:spcBef>
                <a:spcPts val="0"/>
              </a:spcBef>
              <a:buNone/>
            </a:pPr>
            <a:endParaRPr sz="2400">
              <a:solidFill>
                <a:srgbClr val="9900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/>
          <p:nvPr/>
        </p:nvSpPr>
        <p:spPr>
          <a:xfrm>
            <a:off x="2691500" y="231725"/>
            <a:ext cx="6193799" cy="418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 sz="3600" b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DATA STORAGE IN DNA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793200" y="2673675"/>
            <a:ext cx="5730599" cy="5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/>
          <p:nvPr/>
        </p:nvSpPr>
        <p:spPr>
          <a:xfrm>
            <a:off x="3243300" y="1601525"/>
            <a:ext cx="2657400" cy="1003800"/>
          </a:xfrm>
          <a:prstGeom prst="ellipse">
            <a:avLst/>
          </a:prstGeom>
          <a:solidFill>
            <a:srgbClr val="9900FF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5071400" y="935675"/>
            <a:ext cx="2005199" cy="628800"/>
          </a:xfrm>
          <a:prstGeom prst="ellipse">
            <a:avLst/>
          </a:prstGeom>
          <a:solidFill>
            <a:srgbClr val="E9E0C9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21" name="Shape 1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17340">
            <a:off x="912087" y="975368"/>
            <a:ext cx="1412325" cy="1515587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/>
          <p:nvPr/>
        </p:nvSpPr>
        <p:spPr>
          <a:xfrm>
            <a:off x="2238350" y="992825"/>
            <a:ext cx="1600799" cy="514499"/>
          </a:xfrm>
          <a:prstGeom prst="ellipse">
            <a:avLst/>
          </a:prstGeom>
          <a:solidFill>
            <a:srgbClr val="E9E0C9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 txBox="1"/>
          <p:nvPr/>
        </p:nvSpPr>
        <p:spPr>
          <a:xfrm>
            <a:off x="721675" y="3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4400">
              <a:solidFill>
                <a:srgbClr val="FFA71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4" name="Shape 124"/>
          <p:cNvSpPr txBox="1"/>
          <p:nvPr/>
        </p:nvSpPr>
        <p:spPr>
          <a:xfrm>
            <a:off x="3114000" y="1601525"/>
            <a:ext cx="29160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 b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s" b="1">
                <a:latin typeface="Georgia"/>
                <a:ea typeface="Georgia"/>
                <a:cs typeface="Georgia"/>
                <a:sym typeface="Georgia"/>
              </a:rPr>
              <a:t>memory support</a:t>
            </a:r>
          </a:p>
          <a:p>
            <a:pPr lvl="0" algn="ctr" rtl="0">
              <a:spcBef>
                <a:spcPts val="0"/>
              </a:spcBef>
              <a:buClr>
                <a:srgbClr val="000000"/>
              </a:buClr>
              <a:buSzPct val="78571"/>
              <a:buFont typeface="Arial"/>
              <a:buNone/>
            </a:pPr>
            <a:r>
              <a:rPr lang="es" b="1">
                <a:latin typeface="Georgia"/>
                <a:ea typeface="Georgia"/>
                <a:cs typeface="Georgia"/>
                <a:sym typeface="Georgia"/>
              </a:rPr>
              <a:t>similar to an optical disc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5071400" y="861425"/>
            <a:ext cx="2090099" cy="77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s" b="1">
                <a:latin typeface="Georgia"/>
                <a:ea typeface="Georgia"/>
                <a:cs typeface="Georgia"/>
                <a:sym typeface="Georgia"/>
              </a:rPr>
              <a:t>silver nanoparticles 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2238350" y="992813"/>
            <a:ext cx="1759800" cy="514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b="1">
                <a:latin typeface="Georgia"/>
                <a:ea typeface="Georgia"/>
                <a:cs typeface="Georgia"/>
                <a:sym typeface="Georgia"/>
              </a:rPr>
              <a:t>DNA</a:t>
            </a:r>
            <a:r>
              <a:rPr lang="es" b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s" b="1">
                <a:latin typeface="Georgia"/>
                <a:ea typeface="Georgia"/>
                <a:cs typeface="Georgia"/>
                <a:sym typeface="Georgia"/>
              </a:rPr>
              <a:t>of </a:t>
            </a:r>
            <a:r>
              <a:rPr lang="es" b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salm</a:t>
            </a:r>
            <a:r>
              <a:rPr lang="es" b="1">
                <a:latin typeface="Georgia"/>
                <a:ea typeface="Georgia"/>
                <a:cs typeface="Georgia"/>
                <a:sym typeface="Georgia"/>
              </a:rPr>
              <a:t>o</a:t>
            </a:r>
            <a:r>
              <a:rPr lang="es" b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n</a:t>
            </a:r>
          </a:p>
        </p:txBody>
      </p:sp>
      <p:pic>
        <p:nvPicPr>
          <p:cNvPr id="127" name="Shape 1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835605">
            <a:off x="7001998" y="888118"/>
            <a:ext cx="1243076" cy="1115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099874">
            <a:off x="285573" y="1153777"/>
            <a:ext cx="1149169" cy="778742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/>
          <p:nvPr/>
        </p:nvSpPr>
        <p:spPr>
          <a:xfrm rot="10800000">
            <a:off x="3980975" y="1155962"/>
            <a:ext cx="948599" cy="514499"/>
          </a:xfrm>
          <a:prstGeom prst="leftRightUpArrow">
            <a:avLst>
              <a:gd name="adj1" fmla="val 23420"/>
              <a:gd name="adj2" fmla="val 23236"/>
              <a:gd name="adj3" fmla="val 25000"/>
            </a:avLst>
          </a:prstGeom>
          <a:solidFill>
            <a:srgbClr val="E9E0C9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30" name="Shape 1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05510" y="3203050"/>
            <a:ext cx="2781288" cy="1780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00700" y="3203050"/>
            <a:ext cx="2275613" cy="178002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/>
          <p:nvPr/>
        </p:nvSpPr>
        <p:spPr>
          <a:xfrm>
            <a:off x="323100" y="349300"/>
            <a:ext cx="174600" cy="24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 txBox="1"/>
          <p:nvPr/>
        </p:nvSpPr>
        <p:spPr>
          <a:xfrm>
            <a:off x="4175025" y="4229475"/>
            <a:ext cx="8618999" cy="380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 txBox="1"/>
          <p:nvPr/>
        </p:nvSpPr>
        <p:spPr>
          <a:xfrm>
            <a:off x="320375" y="3556325"/>
            <a:ext cx="8269799" cy="321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/>
          <p:nvPr/>
        </p:nvSpPr>
        <p:spPr>
          <a:xfrm>
            <a:off x="694675" y="3127475"/>
            <a:ext cx="1759800" cy="10038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 txBox="1"/>
          <p:nvPr/>
        </p:nvSpPr>
        <p:spPr>
          <a:xfrm>
            <a:off x="788075" y="3295037"/>
            <a:ext cx="1600799" cy="123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s" b="1" i="1"/>
              <a:t>UV LIGHT: Write</a:t>
            </a:r>
          </a:p>
          <a:p>
            <a:pPr>
              <a:spcBef>
                <a:spcPts val="0"/>
              </a:spcBef>
              <a:buNone/>
            </a:pPr>
            <a:r>
              <a:rPr lang="es" b="1" i="1"/>
              <a:t>LASER: read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100000" y="507653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s" sz="3000">
                <a:solidFill>
                  <a:srgbClr val="FFFFFF"/>
                </a:solidFill>
              </a:rPr>
              <a:t>4. Will holograms exist in the future? </a:t>
            </a:r>
          </a:p>
          <a:p>
            <a:pPr>
              <a:spcBef>
                <a:spcPts val="0"/>
              </a:spcBef>
              <a:buNone/>
            </a:pPr>
            <a:endParaRPr sz="3000" b="0"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16975" y="1172550"/>
            <a:ext cx="2714700" cy="1127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s" sz="1800" b="1">
                <a:solidFill>
                  <a:srgbClr val="F3F3F3"/>
                </a:solidFill>
              </a:rPr>
              <a:t>A.What’s that?</a:t>
            </a:r>
          </a:p>
          <a:p>
            <a:pPr rtl="0">
              <a:spcBef>
                <a:spcPts val="0"/>
              </a:spcBef>
              <a:buNone/>
            </a:pPr>
            <a:r>
              <a:rPr lang="es" sz="1800" b="1">
                <a:solidFill>
                  <a:srgbClr val="F3F3F3"/>
                </a:solidFill>
              </a:rPr>
              <a:t>B.They already exist</a:t>
            </a:r>
          </a:p>
          <a:p>
            <a:pPr>
              <a:spcBef>
                <a:spcPts val="0"/>
              </a:spcBef>
              <a:buNone/>
            </a:pPr>
            <a:r>
              <a:rPr lang="es" sz="1800" b="1">
                <a:solidFill>
                  <a:srgbClr val="F3F3F3"/>
                </a:solidFill>
              </a:rPr>
              <a:t>C.No, they won’t</a:t>
            </a:r>
          </a:p>
        </p:txBody>
      </p:sp>
      <p:pic>
        <p:nvPicPr>
          <p:cNvPr id="38" name="Shape 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8950" y="1365050"/>
            <a:ext cx="3514245" cy="2685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Shape 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69075" y="2475700"/>
            <a:ext cx="2809875" cy="248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53750" y="1040400"/>
            <a:ext cx="62235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5. Do you think that cars will be powered by solar panels?</a:t>
            </a:r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2629900" y="1337225"/>
            <a:ext cx="2257499" cy="1347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lphaUcPeriod"/>
            </a:pPr>
            <a:r>
              <a:rPr lang="es" sz="1800" b="1"/>
              <a:t>Yes I do.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lphaUcPeriod"/>
            </a:pPr>
            <a:r>
              <a:rPr lang="es" sz="1800" b="1"/>
              <a:t>No, never.</a:t>
            </a:r>
          </a:p>
          <a:p>
            <a:pPr marL="457200" lvl="0" indent="-3429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lphaUcPeriod"/>
            </a:pPr>
            <a:r>
              <a:rPr lang="es" sz="1800" b="1"/>
              <a:t>Probably.</a:t>
            </a:r>
          </a:p>
        </p:txBody>
      </p:sp>
      <p:graphicFrame>
        <p:nvGraphicFramePr>
          <p:cNvPr id="46" name="Shape 46"/>
          <p:cNvGraphicFramePr/>
          <p:nvPr/>
        </p:nvGraphicFramePr>
        <p:xfrm>
          <a:off x="5426850" y="3176600"/>
          <a:ext cx="762000" cy="396210"/>
        </p:xfrm>
        <a:graphic>
          <a:graphicData uri="http://schemas.openxmlformats.org/drawingml/2006/table">
            <a:tbl>
              <a:tblPr>
                <a:noFill/>
                <a:tableStyleId>{0429556B-D624-4A11-B37F-271749094F76}</a:tableStyleId>
              </a:tblPr>
              <a:tblGrid>
                <a:gridCol w="762000"/>
              </a:tblGrid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pic>
        <p:nvPicPr>
          <p:cNvPr id="47" name="Shape 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4050" y="2254675"/>
            <a:ext cx="3345749" cy="255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Shape 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58837" y="2803350"/>
            <a:ext cx="2771775" cy="225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Shape 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98250" y="-62274"/>
            <a:ext cx="3345750" cy="2176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/>
        </p:nvSpPr>
        <p:spPr>
          <a:xfrm>
            <a:off x="73625" y="0"/>
            <a:ext cx="8803800" cy="58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s" sz="3000" b="1">
                <a:solidFill>
                  <a:schemeClr val="dk1"/>
                </a:solidFill>
              </a:rPr>
              <a:t>8. Experts are making another alternative to WIFI: LI-FI. People will surf the internet through light. Do you think we will use LI-FI in our homes?</a:t>
            </a:r>
          </a:p>
          <a:p>
            <a:pPr rtl="0">
              <a:spcBef>
                <a:spcPts val="0"/>
              </a:spcBef>
              <a:buNone/>
            </a:pPr>
            <a:endParaRPr sz="3000" b="1">
              <a:solidFill>
                <a:srgbClr val="A61C00"/>
              </a:solidFill>
            </a:endParaRPr>
          </a:p>
          <a:p>
            <a:pPr rtl="0">
              <a:spcBef>
                <a:spcPts val="0"/>
              </a:spcBef>
              <a:buNone/>
            </a:pPr>
            <a:endParaRPr sz="2400" b="1">
              <a:latin typeface="Calibri"/>
              <a:ea typeface="Calibri"/>
              <a:cs typeface="Calibri"/>
              <a:sym typeface="Calibri"/>
            </a:endParaRPr>
          </a:p>
          <a:p>
            <a:pPr rtl="0">
              <a:spcBef>
                <a:spcPts val="0"/>
              </a:spcBef>
              <a:buNone/>
            </a:pPr>
            <a:r>
              <a:rPr lang="es" sz="2400" b="1">
                <a:latin typeface="Calibri"/>
                <a:ea typeface="Calibri"/>
                <a:cs typeface="Calibri"/>
                <a:sym typeface="Calibri"/>
              </a:rPr>
              <a:t>A.Yes, we will.</a:t>
            </a:r>
          </a:p>
          <a:p>
            <a:pPr rtl="0">
              <a:spcBef>
                <a:spcPts val="0"/>
              </a:spcBef>
              <a:buNone/>
            </a:pPr>
            <a:r>
              <a:rPr lang="es" sz="2400" b="1">
                <a:latin typeface="Calibri"/>
                <a:ea typeface="Calibri"/>
                <a:cs typeface="Calibri"/>
                <a:sym typeface="Calibri"/>
              </a:rPr>
              <a:t>B. I don’t know.</a:t>
            </a:r>
          </a:p>
          <a:p>
            <a:pPr>
              <a:spcBef>
                <a:spcPts val="0"/>
              </a:spcBef>
              <a:buNone/>
            </a:pPr>
            <a:r>
              <a:rPr lang="es" sz="2400" b="1">
                <a:latin typeface="Calibri"/>
                <a:ea typeface="Calibri"/>
                <a:cs typeface="Calibri"/>
                <a:sym typeface="Calibri"/>
              </a:rPr>
              <a:t>C. No, we won’t.</a:t>
            </a:r>
          </a:p>
        </p:txBody>
      </p:sp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8175" y="2051102"/>
            <a:ext cx="50550" cy="1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3228" y="2281724"/>
            <a:ext cx="4769649" cy="286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10875" y="1636975"/>
            <a:ext cx="2473485" cy="207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/>
        </p:nvSpPr>
        <p:spPr>
          <a:xfrm>
            <a:off x="180800" y="231375"/>
            <a:ext cx="5455800" cy="109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s" sz="3000" b="1"/>
              <a:t>9. Will the Army use robots to transport materials?</a:t>
            </a:r>
          </a:p>
          <a:p>
            <a:pPr rtl="0">
              <a:spcBef>
                <a:spcPts val="0"/>
              </a:spcBef>
              <a:buNone/>
            </a:pPr>
            <a:endParaRPr sz="3000" b="1"/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lphaUcPeriod"/>
            </a:pPr>
            <a:r>
              <a:rPr lang="es" sz="1800" b="1"/>
              <a:t>No, because it will be too expensive.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lphaUcPeriod"/>
            </a:pPr>
            <a:r>
              <a:rPr lang="es" sz="1800" b="1"/>
              <a:t>Yes.</a:t>
            </a:r>
          </a:p>
          <a:p>
            <a:pPr marL="457200" lvl="0" indent="-3429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lphaUcPeriod"/>
            </a:pPr>
            <a:r>
              <a:rPr lang="es" sz="1800" b="1"/>
              <a:t>The Army will be formed by robots.</a:t>
            </a:r>
          </a:p>
        </p:txBody>
      </p:sp>
      <p:pic>
        <p:nvPicPr>
          <p:cNvPr id="63" name="Shape 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2325" y="0"/>
            <a:ext cx="3510850" cy="285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14975" y="2856275"/>
            <a:ext cx="3399124" cy="2039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99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/>
        </p:nvSpPr>
        <p:spPr>
          <a:xfrm>
            <a:off x="70200" y="126225"/>
            <a:ext cx="9003599" cy="98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s" sz="3000" b="1"/>
              <a:t>12. Do you think we will go into our houses with a body scanner?</a:t>
            </a:r>
          </a:p>
          <a:p>
            <a:pPr lvl="0">
              <a:spcBef>
                <a:spcPts val="0"/>
              </a:spcBef>
              <a:buNone/>
            </a:pPr>
            <a:endParaRPr sz="1800" b="1"/>
          </a:p>
        </p:txBody>
      </p:sp>
      <p:pic>
        <p:nvPicPr>
          <p:cNvPr id="70" name="Shape 70"/>
          <p:cNvPicPr preferRelativeResize="0"/>
          <p:nvPr/>
        </p:nvPicPr>
        <p:blipFill rotWithShape="1">
          <a:blip r:embed="rId3">
            <a:alphaModFix/>
          </a:blip>
          <a:srcRect t="-49992"/>
          <a:stretch/>
        </p:blipFill>
        <p:spPr>
          <a:xfrm>
            <a:off x="5240075" y="314312"/>
            <a:ext cx="3512999" cy="48291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 txBox="1"/>
          <p:nvPr/>
        </p:nvSpPr>
        <p:spPr>
          <a:xfrm>
            <a:off x="5990600" y="590600"/>
            <a:ext cx="2172299" cy="164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F3F3F3"/>
              </a:buClr>
              <a:buSzPct val="100000"/>
              <a:buFont typeface="Arial"/>
              <a:buAutoNum type="alphaUcPeriod"/>
            </a:pPr>
            <a:r>
              <a:rPr lang="es" sz="1800" b="1">
                <a:solidFill>
                  <a:srgbClr val="F3F3F3"/>
                </a:solidFill>
              </a:rPr>
              <a:t>Yes.</a:t>
            </a:r>
          </a:p>
          <a:p>
            <a:pPr marL="457200" lvl="0" indent="-342900" rtl="0">
              <a:spcBef>
                <a:spcPts val="0"/>
              </a:spcBef>
              <a:buClr>
                <a:srgbClr val="F3F3F3"/>
              </a:buClr>
              <a:buSzPct val="100000"/>
              <a:buFont typeface="Arial"/>
              <a:buAutoNum type="alphaUcPeriod"/>
            </a:pPr>
            <a:r>
              <a:rPr lang="es" sz="1800" b="1">
                <a:solidFill>
                  <a:srgbClr val="F3F3F3"/>
                </a:solidFill>
              </a:rPr>
              <a:t>No.</a:t>
            </a:r>
          </a:p>
          <a:p>
            <a:pPr marL="457200" lvl="0" indent="-3429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AutoNum type="alphaUcPeriod"/>
            </a:pPr>
            <a:r>
              <a:rPr lang="es" sz="1800" b="1">
                <a:solidFill>
                  <a:srgbClr val="F3F3F3"/>
                </a:solidFill>
              </a:rPr>
              <a:t>I’m not </a:t>
            </a:r>
            <a:r>
              <a:rPr lang="es" sz="1800" b="1">
                <a:solidFill>
                  <a:srgbClr val="999999"/>
                </a:solidFill>
              </a:rPr>
              <a:t>sure.</a:t>
            </a:r>
          </a:p>
        </p:txBody>
      </p:sp>
      <p:pic>
        <p:nvPicPr>
          <p:cNvPr id="72" name="Shape 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88062" y="1114725"/>
            <a:ext cx="2724475" cy="213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2775" y="2803050"/>
            <a:ext cx="4097824" cy="245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 txBox="1"/>
          <p:nvPr/>
        </p:nvSpPr>
        <p:spPr>
          <a:xfrm>
            <a:off x="515400" y="462800"/>
            <a:ext cx="8309399" cy="124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s" sz="3000" b="1"/>
              <a:t>13. Will the evolution of technology destroy Nature?</a:t>
            </a:r>
          </a:p>
          <a:p>
            <a:pPr rtl="0">
              <a:spcBef>
                <a:spcPts val="0"/>
              </a:spcBef>
              <a:buNone/>
            </a:pPr>
            <a:endParaRPr sz="3000" b="1"/>
          </a:p>
          <a:p>
            <a:pPr rtl="0">
              <a:spcBef>
                <a:spcPts val="0"/>
              </a:spcBef>
              <a:buNone/>
            </a:pPr>
            <a:endParaRPr sz="1800" b="1"/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lphaUcPeriod"/>
            </a:pPr>
            <a:r>
              <a:rPr lang="es" sz="1800" b="1"/>
              <a:t>Yes, it will.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lphaUcPeriod"/>
            </a:pPr>
            <a:r>
              <a:rPr lang="es" sz="1800" b="1"/>
              <a:t>No, it won’t.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lphaUcPeriod"/>
            </a:pPr>
            <a:r>
              <a:rPr lang="es" sz="1800" b="1"/>
              <a:t>I don’t know.</a:t>
            </a:r>
          </a:p>
        </p:txBody>
      </p:sp>
      <p:pic>
        <p:nvPicPr>
          <p:cNvPr id="80" name="Shape 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56925" y="1140398"/>
            <a:ext cx="2587374" cy="211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03350" y="2610175"/>
            <a:ext cx="4320724" cy="259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hape 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/>
          <p:nvPr/>
        </p:nvSpPr>
        <p:spPr>
          <a:xfrm>
            <a:off x="300000" y="149725"/>
            <a:ext cx="8993700" cy="216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 sz="3000" b="1">
                <a:solidFill>
                  <a:schemeClr val="lt1"/>
                </a:solidFill>
              </a:rPr>
              <a:t>14. Do you think that electronic gadgets (iPods…) will be charged with the sun?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x="664050" y="1278225"/>
            <a:ext cx="3057299" cy="144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AutoNum type="alphaUcPeriod"/>
            </a:pPr>
            <a:r>
              <a:rPr lang="es" sz="1800" b="1">
                <a:solidFill>
                  <a:schemeClr val="lt1"/>
                </a:solidFill>
              </a:rPr>
              <a:t>Yes, I do.</a:t>
            </a:r>
          </a:p>
          <a:p>
            <a:pPr marL="457200" lvl="0" indent="-3429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AutoNum type="alphaUcPeriod"/>
            </a:pPr>
            <a:r>
              <a:rPr lang="es" sz="1800" b="1">
                <a:solidFill>
                  <a:schemeClr val="lt1"/>
                </a:solidFill>
              </a:rPr>
              <a:t>No, I don’t.</a:t>
            </a:r>
          </a:p>
          <a:p>
            <a:pPr marL="457200" lvl="0" indent="-3429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AutoNum type="alphaUcPeriod"/>
            </a:pPr>
            <a:r>
              <a:rPr lang="es" sz="1800" b="1">
                <a:solidFill>
                  <a:schemeClr val="lt1"/>
                </a:solidFill>
              </a:rPr>
              <a:t>I don’t know</a:t>
            </a:r>
            <a:r>
              <a:rPr lang="es" sz="2400" b="1"/>
              <a:t>.</a:t>
            </a:r>
          </a:p>
        </p:txBody>
      </p:sp>
      <p:pic>
        <p:nvPicPr>
          <p:cNvPr id="89" name="Shape 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63675" y="2624949"/>
            <a:ext cx="2572725" cy="2098574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90" name="Shape 90"/>
          <p:cNvSpPr/>
          <p:nvPr/>
        </p:nvSpPr>
        <p:spPr>
          <a:xfrm>
            <a:off x="1138075" y="2373700"/>
            <a:ext cx="4242000" cy="2704800"/>
          </a:xfrm>
          <a:prstGeom prst="rect">
            <a:avLst/>
          </a:prstGeom>
          <a:solidFill>
            <a:srgbClr val="F3F3F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91" name="Shape 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04025" y="2523625"/>
            <a:ext cx="4039550" cy="242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>
            <a:off x="-118250" y="0"/>
            <a:ext cx="7316099" cy="5345100"/>
          </a:xfrm>
          <a:prstGeom prst="rect">
            <a:avLst/>
          </a:prstGeom>
          <a:solidFill>
            <a:srgbClr val="FFFF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4463600" y="24275"/>
            <a:ext cx="2734200" cy="2341499"/>
          </a:xfrm>
          <a:prstGeom prst="rect">
            <a:avLst/>
          </a:prstGeom>
          <a:solidFill>
            <a:srgbClr val="FFFFFF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6712500" y="-25"/>
            <a:ext cx="2431500" cy="5345100"/>
          </a:xfrm>
          <a:prstGeom prst="rect">
            <a:avLst/>
          </a:prstGeom>
          <a:solidFill>
            <a:srgbClr val="00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6833325" y="3999525"/>
            <a:ext cx="3192600" cy="65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 sz="2400" b="1">
                <a:solidFill>
                  <a:srgbClr val="F3F3F3"/>
                </a:solidFill>
              </a:rPr>
              <a:t>CONCLUSION</a:t>
            </a:r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 t="-49992"/>
          <a:stretch/>
        </p:blipFill>
        <p:spPr>
          <a:xfrm rot="342407">
            <a:off x="7388066" y="1114135"/>
            <a:ext cx="1595916" cy="2193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12048">
            <a:off x="207763" y="228656"/>
            <a:ext cx="1417423" cy="1470538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1005050" y="1168575"/>
            <a:ext cx="8513400" cy="993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03" name="Shape 10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80859">
            <a:off x="7436374" y="41457"/>
            <a:ext cx="1489624" cy="1489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900264">
            <a:off x="4679714" y="-65023"/>
            <a:ext cx="1915495" cy="1438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163002">
            <a:off x="5020949" y="1334650"/>
            <a:ext cx="1619504" cy="99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9500" y="3754488"/>
            <a:ext cx="2143125" cy="1727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482612" y="3381875"/>
            <a:ext cx="3809989" cy="2143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83387" y="2492425"/>
            <a:ext cx="2959642" cy="1925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277756">
            <a:off x="1564899" y="-199437"/>
            <a:ext cx="2318300" cy="278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945962" y="2981025"/>
            <a:ext cx="2143125" cy="1079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0" y="1856400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239</Words>
  <Application>Microsoft Office PowerPoint</Application>
  <PresentationFormat>Presentación en pantalla (16:9)</PresentationFormat>
  <Paragraphs>51</Paragraphs>
  <Slides>10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simple-light</vt:lpstr>
      <vt:lpstr>   What will happen to the Earth?      Results of 4 ESO survey</vt:lpstr>
      <vt:lpstr>4. Will holograms exist in the future?  </vt:lpstr>
      <vt:lpstr>5. Do you think that cars will be powered by solar panels?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What will happen to the Earth?      Results of 4 ESO survey</dc:title>
  <dc:creator>Laura</dc:creator>
  <cp:lastModifiedBy>Laura</cp:lastModifiedBy>
  <cp:revision>1</cp:revision>
  <dcterms:modified xsi:type="dcterms:W3CDTF">2015-03-04T11:42:00Z</dcterms:modified>
</cp:coreProperties>
</file>